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89ab413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9ab413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489ab4135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89ab4135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89ab4135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89ab413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89ab4135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89ab4135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97be03d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97be03d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97be03de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97be03de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99d0f08c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99d0f08c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499d0f08c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99d0f08c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489ab413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9ab413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89ab413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9ab413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489ab4135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9ab413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89ab413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9ab413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ressroom.ups.com/pressroom/ContentDetailsViewer.page?ConceptType=Speeches&amp;id=1426415450350-35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Genetic Algorithms and The Travelling Salesperson Problem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Continued...</a:t>
            </a:r>
            <a:endParaRPr/>
          </a:p>
        </p:txBody>
      </p:sp>
      <p:sp>
        <p:nvSpPr>
          <p:cNvPr id="200" name="Google Shape;200;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effectually divide and conquer our problem set?</a:t>
            </a:r>
            <a:endParaRPr/>
          </a:p>
          <a:p>
            <a:pPr indent="0" lvl="0" marL="0" rtl="0" algn="l">
              <a:spcBef>
                <a:spcPts val="1600"/>
              </a:spcBef>
              <a:spcAft>
                <a:spcPts val="0"/>
              </a:spcAft>
              <a:buNone/>
            </a:pPr>
            <a:r>
              <a:rPr lang="en"/>
              <a:t>What if we broke our problem up into sets of root quadrants? So that we divide our problem into 1 square, 4 squares, 9 squares, 16, 25, 36,... (draw on board) And make sure that we are snaking. We are effectively solving smaller problems multiple times rather than solving one big problem once.</a:t>
            </a:r>
            <a:endParaRPr/>
          </a:p>
          <a:p>
            <a:pPr indent="0" lvl="0" marL="0" rtl="0" algn="l">
              <a:spcBef>
                <a:spcPts val="1600"/>
              </a:spcBef>
              <a:spcAft>
                <a:spcPts val="0"/>
              </a:spcAft>
              <a:buNone/>
            </a:pPr>
            <a:r>
              <a:rPr lang="en"/>
              <a:t>Let’s start with 9 squares. Root 3.</a:t>
            </a:r>
            <a:endParaRPr/>
          </a:p>
          <a:p>
            <a:pPr indent="0" lvl="0" marL="0" rtl="0" algn="l">
              <a:spcBef>
                <a:spcPts val="1600"/>
              </a:spcBef>
              <a:spcAft>
                <a:spcPts val="0"/>
              </a:spcAft>
              <a:buNone/>
            </a:pPr>
            <a:r>
              <a:rPr lang="en"/>
              <a:t>Can you see the squares?</a:t>
            </a:r>
            <a:endParaRPr/>
          </a:p>
          <a:p>
            <a:pPr indent="0" lvl="0" marL="0" rtl="0" algn="l">
              <a:spcBef>
                <a:spcPts val="1600"/>
              </a:spcBef>
              <a:spcAft>
                <a:spcPts val="0"/>
              </a:spcAft>
              <a:buNone/>
            </a:pPr>
            <a:r>
              <a:rPr lang="en"/>
              <a:t>But what happened?</a:t>
            </a:r>
            <a:endParaRPr/>
          </a:p>
          <a:p>
            <a:pPr indent="0" lvl="0" marL="0" rtl="0" algn="l">
              <a:spcBef>
                <a:spcPts val="1600"/>
              </a:spcBef>
              <a:spcAft>
                <a:spcPts val="1600"/>
              </a:spcAft>
              <a:buNone/>
            </a:pPr>
            <a:r>
              <a:t/>
            </a:r>
            <a:endParaRPr/>
          </a:p>
        </p:txBody>
      </p:sp>
      <p:pic>
        <p:nvPicPr>
          <p:cNvPr id="201" name="Google Shape;201;p22"/>
          <p:cNvPicPr preferRelativeResize="0"/>
          <p:nvPr/>
        </p:nvPicPr>
        <p:blipFill>
          <a:blip r:embed="rId3">
            <a:alphaModFix/>
          </a:blip>
          <a:stretch>
            <a:fillRect/>
          </a:stretch>
        </p:blipFill>
        <p:spPr>
          <a:xfrm>
            <a:off x="3909949" y="2866725"/>
            <a:ext cx="3433450" cy="205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t>
            </a:r>
            <a:endParaRPr/>
          </a:p>
        </p:txBody>
      </p:sp>
      <p:sp>
        <p:nvSpPr>
          <p:cNvPr id="207" name="Google Shape;207;p23"/>
          <p:cNvSpPr txBox="1"/>
          <p:nvPr>
            <p:ph idx="1" type="body"/>
          </p:nvPr>
        </p:nvSpPr>
        <p:spPr>
          <a:xfrm>
            <a:off x="2914425" y="1553125"/>
            <a:ext cx="3606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wasn’t shown but, in my code I had a time condition on when to stop trying to find solutions on a particular set of points. I called it the noGainTimeLimit. This was just a timer to measure how long my program was trying to find a better solution without actually finding one. Once I increased this limit to about 6 minutes… That is 6 minutes of dead time a piece. </a:t>
            </a:r>
            <a:r>
              <a:rPr lang="en" u="sng"/>
              <a:t>This particular solution is about 113 miles.</a:t>
            </a:r>
            <a:r>
              <a:rPr lang="en"/>
              <a:t> </a:t>
            </a:r>
            <a:r>
              <a:rPr lang="en"/>
              <a:t>And everyone knows that you can only drive about 19 miles per hour in logan any way.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8" name="Google Shape;208;p23"/>
          <p:cNvPicPr preferRelativeResize="0"/>
          <p:nvPr/>
        </p:nvPicPr>
        <p:blipFill>
          <a:blip r:embed="rId3">
            <a:alphaModFix/>
          </a:blip>
          <a:stretch>
            <a:fillRect/>
          </a:stretch>
        </p:blipFill>
        <p:spPr>
          <a:xfrm>
            <a:off x="172125" y="1634274"/>
            <a:ext cx="2694550" cy="2217950"/>
          </a:xfrm>
          <a:prstGeom prst="rect">
            <a:avLst/>
          </a:prstGeom>
          <a:noFill/>
          <a:ln>
            <a:noFill/>
          </a:ln>
        </p:spPr>
      </p:pic>
      <p:pic>
        <p:nvPicPr>
          <p:cNvPr id="209" name="Google Shape;209;p23"/>
          <p:cNvPicPr preferRelativeResize="0"/>
          <p:nvPr/>
        </p:nvPicPr>
        <p:blipFill>
          <a:blip r:embed="rId4">
            <a:alphaModFix/>
          </a:blip>
          <a:stretch>
            <a:fillRect/>
          </a:stretch>
        </p:blipFill>
        <p:spPr>
          <a:xfrm>
            <a:off x="6456425" y="1784875"/>
            <a:ext cx="2571250" cy="22190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 Remarks	</a:t>
            </a:r>
            <a:endParaRPr/>
          </a:p>
        </p:txBody>
      </p:sp>
      <p:sp>
        <p:nvSpPr>
          <p:cNvPr id="215" name="Google Shape;215;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shown?</a:t>
            </a:r>
            <a:endParaRPr/>
          </a:p>
          <a:p>
            <a:pPr indent="0" lvl="0" marL="0" rtl="0" algn="l">
              <a:spcBef>
                <a:spcPts val="1600"/>
              </a:spcBef>
              <a:spcAft>
                <a:spcPts val="0"/>
              </a:spcAft>
              <a:buNone/>
            </a:pPr>
            <a:r>
              <a:rPr lang="en"/>
              <a:t>The combination of “small” discreet problems is an excellent application for parallel programming. </a:t>
            </a:r>
            <a:endParaRPr/>
          </a:p>
          <a:p>
            <a:pPr indent="0" lvl="0" marL="0" rtl="0" algn="l">
              <a:spcBef>
                <a:spcPts val="1600"/>
              </a:spcBef>
              <a:spcAft>
                <a:spcPts val="0"/>
              </a:spcAft>
              <a:buNone/>
            </a:pPr>
            <a:r>
              <a:rPr lang="en"/>
              <a:t>Significant gains can be made by solving a number of “small” problems, rather than trying to solve a single large problem. We started in a probable worst case of 2222 miles, and improved that to “not the best” but significantly better, 113 miles. </a:t>
            </a:r>
            <a:endParaRPr/>
          </a:p>
          <a:p>
            <a:pPr indent="0" lvl="0" marL="0" rtl="0" algn="l">
              <a:spcBef>
                <a:spcPts val="1600"/>
              </a:spcBef>
              <a:spcAft>
                <a:spcPts val="1600"/>
              </a:spcAft>
              <a:buNone/>
            </a:pPr>
            <a:r>
              <a:rPr lang="en"/>
              <a:t>As was mentioned before the distance really isn’t what is important here. What is important is that we have a reliable consistent method that can produce meaningful results in a relatively short amount of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a:p>
            <a:pPr indent="0" lvl="0" marL="0" rtl="0" algn="l">
              <a:spcBef>
                <a:spcPts val="0"/>
              </a:spcBef>
              <a:spcAft>
                <a:spcPts val="0"/>
              </a:spcAft>
              <a:buNone/>
            </a:pPr>
            <a:r>
              <a:t/>
            </a:r>
            <a:endParaRPr/>
          </a:p>
        </p:txBody>
      </p:sp>
      <p:sp>
        <p:nvSpPr>
          <p:cNvPr id="221" name="Google Shape;22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fun!</a:t>
            </a:r>
            <a:endParaRPr/>
          </a:p>
          <a:p>
            <a:pPr indent="0" lvl="0" marL="0" rtl="0" algn="l">
              <a:spcBef>
                <a:spcPts val="1600"/>
              </a:spcBef>
              <a:spcAft>
                <a:spcPts val="0"/>
              </a:spcAft>
              <a:buNone/>
            </a:pPr>
            <a:r>
              <a:rPr lang="en"/>
              <a:t>The biggest and perhaps most important chunk of future work to do is to find some sort of service that can find distances between points in a relatively fast amount of time.</a:t>
            </a:r>
            <a:endParaRPr/>
          </a:p>
          <a:p>
            <a:pPr indent="0" lvl="0" marL="0" rtl="0" algn="l">
              <a:spcBef>
                <a:spcPts val="1600"/>
              </a:spcBef>
              <a:spcAft>
                <a:spcPts val="0"/>
              </a:spcAft>
              <a:buNone/>
            </a:pPr>
            <a:r>
              <a:rPr lang="en"/>
              <a:t>Further work could be done in applying a time cost to these deliveries. </a:t>
            </a:r>
            <a:endParaRPr/>
          </a:p>
          <a:p>
            <a:pPr indent="0" lvl="0" marL="0" rtl="0" algn="l">
              <a:spcBef>
                <a:spcPts val="1600"/>
              </a:spcBef>
              <a:spcAft>
                <a:spcPts val="1600"/>
              </a:spcAft>
              <a:buNone/>
            </a:pPr>
            <a:r>
              <a:rPr lang="en"/>
              <a:t>The idea is to obtain as good a measurement you can of everything you can and then start making optimizations.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that you wanted to start your very own courier service...</a:t>
            </a:r>
            <a:endParaRPr/>
          </a:p>
        </p:txBody>
      </p:sp>
      <p:sp>
        <p:nvSpPr>
          <p:cNvPr id="141" name="Google Shape;141;p14"/>
          <p:cNvSpPr txBox="1"/>
          <p:nvPr>
            <p:ph idx="1" type="body"/>
          </p:nvPr>
        </p:nvSpPr>
        <p:spPr>
          <a:xfrm>
            <a:off x="1297500" y="1567500"/>
            <a:ext cx="3148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would you do it?</a:t>
            </a:r>
            <a:endParaRPr/>
          </a:p>
          <a:p>
            <a:pPr indent="0" lvl="0" marL="0" rtl="0" algn="l">
              <a:spcBef>
                <a:spcPts val="1600"/>
              </a:spcBef>
              <a:spcAft>
                <a:spcPts val="0"/>
              </a:spcAft>
              <a:buNone/>
            </a:pPr>
            <a:r>
              <a:rPr lang="en"/>
              <a:t>How would you plan y</a:t>
            </a:r>
            <a:r>
              <a:rPr lang="en"/>
              <a:t>our day to day operations?</a:t>
            </a:r>
            <a:endParaRPr/>
          </a:p>
          <a:p>
            <a:pPr indent="0" lvl="0" marL="0" rtl="0" algn="l">
              <a:spcBef>
                <a:spcPts val="1600"/>
              </a:spcBef>
              <a:spcAft>
                <a:spcPts val="0"/>
              </a:spcAft>
              <a:buNone/>
            </a:pPr>
            <a:r>
              <a:rPr lang="en"/>
              <a:t>How many trucks would you use?</a:t>
            </a:r>
            <a:endParaRPr/>
          </a:p>
          <a:p>
            <a:pPr indent="0" lvl="0" marL="0" rtl="0" algn="l">
              <a:spcBef>
                <a:spcPts val="1600"/>
              </a:spcBef>
              <a:spcAft>
                <a:spcPts val="1600"/>
              </a:spcAft>
              <a:buNone/>
            </a:pPr>
            <a:r>
              <a:rPr lang="en"/>
              <a:t>How would you start?</a:t>
            </a:r>
            <a:endParaRPr/>
          </a:p>
        </p:txBody>
      </p:sp>
      <p:pic>
        <p:nvPicPr>
          <p:cNvPr id="142" name="Google Shape;142;p14"/>
          <p:cNvPicPr preferRelativeResize="0"/>
          <p:nvPr/>
        </p:nvPicPr>
        <p:blipFill>
          <a:blip r:embed="rId3">
            <a:alphaModFix/>
          </a:blip>
          <a:stretch>
            <a:fillRect/>
          </a:stretch>
        </p:blipFill>
        <p:spPr>
          <a:xfrm>
            <a:off x="4571998" y="1567550"/>
            <a:ext cx="4496328" cy="291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10950" y="445025"/>
            <a:ext cx="7721400" cy="9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present some data on your </a:t>
            </a:r>
            <a:r>
              <a:rPr lang="en"/>
              <a:t>competition</a:t>
            </a:r>
            <a:r>
              <a:rPr lang="en"/>
              <a:t>. For this example, let just use data from U.P.S.</a:t>
            </a:r>
            <a:endParaRPr/>
          </a:p>
        </p:txBody>
      </p:sp>
      <p:sp>
        <p:nvSpPr>
          <p:cNvPr id="148" name="Google Shape;148;p15"/>
          <p:cNvSpPr txBox="1"/>
          <p:nvPr>
            <p:ph idx="1" type="body"/>
          </p:nvPr>
        </p:nvSpPr>
        <p:spPr>
          <a:xfrm>
            <a:off x="311700" y="1385225"/>
            <a:ext cx="8520600" cy="318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UPS is a behemoth!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They have 96000 Vehicles at their disposal.</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They Deliver 17 Million packages to 9 million customers each day.</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Char char="●"/>
            </a:pPr>
            <a:r>
              <a:rPr lang="en" sz="1400">
                <a:solidFill>
                  <a:srgbClr val="FFFFFF"/>
                </a:solidFill>
              </a:rPr>
              <a:t>A reduction of just one mile each day per driver over the course of a year saves the company up to $50 million dollars.</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UPS operates some 500 aircraft.</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 UPS driver delivers air and ground packages out of the same delivery vehicle, no matter which level of service the customer has chosen.</a:t>
            </a:r>
            <a:endParaRPr sz="1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UPS Statistics Continued.</a:t>
            </a:r>
            <a:endParaRPr/>
          </a:p>
        </p:txBody>
      </p:sp>
      <p:sp>
        <p:nvSpPr>
          <p:cNvPr id="154" name="Google Shape;154;p16"/>
          <p:cNvSpPr txBox="1"/>
          <p:nvPr>
            <p:ph idx="1" type="body"/>
          </p:nvPr>
        </p:nvSpPr>
        <p:spPr>
          <a:xfrm>
            <a:off x="1297500" y="930600"/>
            <a:ext cx="7038900" cy="403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More than 200 sensors in the vehicle inform UPS if the driver is wearing a seat</a:t>
            </a:r>
            <a:r>
              <a:rPr lang="en" sz="1400">
                <a:solidFill>
                  <a:srgbClr val="FFFFFF"/>
                </a:solidFill>
                <a:latin typeface="Arial"/>
                <a:ea typeface="Arial"/>
                <a:cs typeface="Arial"/>
                <a:sym typeface="Arial"/>
              </a:rPr>
              <a:t>b</a:t>
            </a:r>
            <a:r>
              <a:rPr lang="en" sz="1400">
                <a:solidFill>
                  <a:srgbClr val="FFFFFF"/>
                </a:solidFill>
                <a:latin typeface="Arial"/>
                <a:ea typeface="Arial"/>
                <a:cs typeface="Arial"/>
                <a:sym typeface="Arial"/>
              </a:rPr>
              <a:t>elt, how fast the vehicle is traveling, when the brakes are applied, if the bulkhead door is open, if the package car is going forward or backing up, the name of the street it’s traveling on, even how much time the vehicle has spent idling versus its time in motion.</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Dead batteries discovered on Monday morning used to delay hundreds of drivers. Now they continually monitor battery conditions and take preemptive action, like changing out or charging batteries so vehicles stay on the road.</a:t>
            </a:r>
            <a:endParaRPr sz="1400">
              <a:solidFill>
                <a:srgbClr val="FFFFFF"/>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sz="1400">
                <a:solidFill>
                  <a:srgbClr val="FFFFFF"/>
                </a:solidFill>
                <a:latin typeface="Arial"/>
                <a:ea typeface="Arial"/>
                <a:cs typeface="Arial"/>
                <a:sym typeface="Arial"/>
              </a:rPr>
              <a:t>Big Data has contributed to a reduction of 85 million miles driven per year, 8.5 million gallons of fuel and 85,000 cubic tons of carbon emissions.</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 sz="1400">
                <a:solidFill>
                  <a:srgbClr val="FFFFFF"/>
                </a:solidFill>
                <a:latin typeface="Arial"/>
                <a:ea typeface="Arial"/>
                <a:cs typeface="Arial"/>
                <a:sym typeface="Arial"/>
              </a:rPr>
              <a:t>UPS Data sourced from:</a:t>
            </a:r>
            <a:endParaRPr sz="1400">
              <a:solidFill>
                <a:srgbClr val="FFFFFF"/>
              </a:solidFill>
              <a:latin typeface="Arial"/>
              <a:ea typeface="Arial"/>
              <a:cs typeface="Arial"/>
              <a:sym typeface="Arial"/>
            </a:endParaRPr>
          </a:p>
          <a:p>
            <a:pPr indent="0" lvl="0" marL="0" rtl="0" algn="l">
              <a:spcBef>
                <a:spcPts val="1600"/>
              </a:spcBef>
              <a:spcAft>
                <a:spcPts val="1600"/>
              </a:spcAft>
              <a:buNone/>
            </a:pPr>
            <a:r>
              <a:rPr lang="en" sz="1400" u="sng">
                <a:solidFill>
                  <a:srgbClr val="FFFFFF"/>
                </a:solidFill>
                <a:latin typeface="Arial"/>
                <a:ea typeface="Arial"/>
                <a:cs typeface="Arial"/>
                <a:sym typeface="Arial"/>
                <a:hlinkClick r:id="rId3">
                  <a:extLst>
                    <a:ext uri="{A12FA001-AC4F-418D-AE19-62706E023703}">
                      <ahyp:hlinkClr val="tx"/>
                    </a:ext>
                  </a:extLst>
                </a:hlinkClick>
              </a:rPr>
              <a:t>https://pressroom.ups.com/pressroom/ContentDetailsViewer.page?ConceptType=Speeches&amp;id=1426415450350-355</a:t>
            </a:r>
            <a:endParaRPr sz="14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focus on how can we extend the work we have already done.</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regards to the travelling salesman problem what can we do to obtain a “good” solution every time? Let’s say that you had to deliver 900 packages across logan in a single day.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1" name="Google Shape;161;p17"/>
          <p:cNvPicPr preferRelativeResize="0"/>
          <p:nvPr/>
        </p:nvPicPr>
        <p:blipFill>
          <a:blip r:embed="rId3">
            <a:alphaModFix/>
          </a:blip>
          <a:stretch>
            <a:fillRect/>
          </a:stretch>
        </p:blipFill>
        <p:spPr>
          <a:xfrm>
            <a:off x="1314875" y="2164150"/>
            <a:ext cx="3374151" cy="2791801"/>
          </a:xfrm>
          <a:prstGeom prst="rect">
            <a:avLst/>
          </a:prstGeom>
          <a:noFill/>
          <a:ln>
            <a:noFill/>
          </a:ln>
        </p:spPr>
      </p:pic>
      <p:pic>
        <p:nvPicPr>
          <p:cNvPr id="162" name="Google Shape;162;p17"/>
          <p:cNvPicPr preferRelativeResize="0"/>
          <p:nvPr/>
        </p:nvPicPr>
        <p:blipFill>
          <a:blip r:embed="rId4">
            <a:alphaModFix/>
          </a:blip>
          <a:stretch>
            <a:fillRect/>
          </a:stretch>
        </p:blipFill>
        <p:spPr>
          <a:xfrm>
            <a:off x="5262973" y="2175325"/>
            <a:ext cx="2995178" cy="2791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Setup</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have to deliver 900 packages to 900 unique locations.</a:t>
            </a:r>
            <a:endParaRPr/>
          </a:p>
          <a:p>
            <a:pPr indent="-311150" lvl="0" marL="457200" rtl="0" algn="l">
              <a:spcBef>
                <a:spcPts val="0"/>
              </a:spcBef>
              <a:spcAft>
                <a:spcPts val="0"/>
              </a:spcAft>
              <a:buSzPts val="1300"/>
              <a:buAutoNum type="arabicPeriod"/>
            </a:pPr>
            <a:r>
              <a:rPr lang="en"/>
              <a:t>We are going to stay within a 25 square mile area (LOGAN UTAH)</a:t>
            </a:r>
            <a:endParaRPr/>
          </a:p>
          <a:p>
            <a:pPr indent="-311150" lvl="0" marL="457200" rtl="0" algn="l">
              <a:spcBef>
                <a:spcPts val="0"/>
              </a:spcBef>
              <a:spcAft>
                <a:spcPts val="0"/>
              </a:spcAft>
              <a:buSzPts val="1300"/>
              <a:buAutoNum type="arabicPeriod"/>
            </a:pPr>
            <a:r>
              <a:rPr lang="en"/>
              <a:t>We are going to assume that Logan is a strongly connected graph where any physical address can be reached from any other address.</a:t>
            </a:r>
            <a:endParaRPr/>
          </a:p>
          <a:p>
            <a:pPr indent="-311150" lvl="0" marL="457200" rtl="0" algn="l">
              <a:spcBef>
                <a:spcPts val="0"/>
              </a:spcBef>
              <a:spcAft>
                <a:spcPts val="0"/>
              </a:spcAft>
              <a:buSzPts val="1300"/>
              <a:buAutoNum type="arabicPeriod"/>
            </a:pPr>
            <a:r>
              <a:rPr lang="en"/>
              <a:t>For this problem we are technically calculating distance “as the crow flies”, but we are going to assume that the distances don’t really matter because we can make a query to something (google, UPS maps, gps, etc...) The distances only matter when they are in correct proportion to the other measured distances.</a:t>
            </a:r>
            <a:endParaRPr/>
          </a:p>
          <a:p>
            <a:pPr indent="-311150" lvl="0" marL="457200" rtl="0" algn="l">
              <a:spcBef>
                <a:spcPts val="0"/>
              </a:spcBef>
              <a:spcAft>
                <a:spcPts val="0"/>
              </a:spcAft>
              <a:buSzPts val="1300"/>
              <a:buAutoNum type="arabicPeriod"/>
            </a:pPr>
            <a:r>
              <a:rPr lang="en"/>
              <a:t>We want to minimize the number of trucks that have to be driven, and we want to get all of this done in a 10 ish hour period.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174" name="Google Shape;174;p19"/>
          <p:cNvSpPr txBox="1"/>
          <p:nvPr>
            <p:ph idx="1" type="body"/>
          </p:nvPr>
        </p:nvSpPr>
        <p:spPr>
          <a:xfrm>
            <a:off x="3037025" y="1183075"/>
            <a:ext cx="2842200" cy="33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are familiar with the problem where do we start? </a:t>
            </a:r>
            <a:endParaRPr/>
          </a:p>
          <a:p>
            <a:pPr indent="0" lvl="0" marL="0" rtl="0" algn="l">
              <a:spcBef>
                <a:spcPts val="1600"/>
              </a:spcBef>
              <a:spcAft>
                <a:spcPts val="0"/>
              </a:spcAft>
              <a:buNone/>
            </a:pPr>
            <a:r>
              <a:rPr lang="en"/>
              <a:t>Can we  do anything meaningful by just “eyeballing” the problem? </a:t>
            </a:r>
            <a:endParaRPr/>
          </a:p>
          <a:p>
            <a:pPr indent="0" lvl="0" marL="0" rtl="0" algn="l">
              <a:spcBef>
                <a:spcPts val="1600"/>
              </a:spcBef>
              <a:spcAft>
                <a:spcPts val="0"/>
              </a:spcAft>
              <a:buNone/>
            </a:pPr>
            <a:r>
              <a:rPr lang="en"/>
              <a:t>We may get something better than a random solution.</a:t>
            </a:r>
            <a:endParaRPr/>
          </a:p>
          <a:p>
            <a:pPr indent="0" lvl="0" marL="0" rtl="0" algn="l">
              <a:spcBef>
                <a:spcPts val="1600"/>
              </a:spcBef>
              <a:spcAft>
                <a:spcPts val="0"/>
              </a:spcAft>
              <a:buNone/>
            </a:pPr>
            <a:r>
              <a:rPr lang="en"/>
              <a:t>Currently the solution on the right would require about 2222 miles to complete.</a:t>
            </a:r>
            <a:endParaRPr/>
          </a:p>
          <a:p>
            <a:pPr indent="0" lvl="0" marL="0" rtl="0" algn="l">
              <a:spcBef>
                <a:spcPts val="1600"/>
              </a:spcBef>
              <a:spcAft>
                <a:spcPts val="1600"/>
              </a:spcAft>
              <a:buNone/>
            </a:pPr>
            <a:r>
              <a:rPr lang="en"/>
              <a:t>What about using Genetic Algs. ?</a:t>
            </a:r>
            <a:endParaRPr/>
          </a:p>
        </p:txBody>
      </p:sp>
      <p:pic>
        <p:nvPicPr>
          <p:cNvPr id="175" name="Google Shape;175;p19"/>
          <p:cNvPicPr preferRelativeResize="0"/>
          <p:nvPr/>
        </p:nvPicPr>
        <p:blipFill>
          <a:blip r:embed="rId3">
            <a:alphaModFix/>
          </a:blip>
          <a:stretch>
            <a:fillRect/>
          </a:stretch>
        </p:blipFill>
        <p:spPr>
          <a:xfrm>
            <a:off x="143750" y="1609550"/>
            <a:ext cx="2893275" cy="2286025"/>
          </a:xfrm>
          <a:prstGeom prst="rect">
            <a:avLst/>
          </a:prstGeom>
          <a:noFill/>
          <a:ln>
            <a:noFill/>
          </a:ln>
        </p:spPr>
      </p:pic>
      <p:pic>
        <p:nvPicPr>
          <p:cNvPr id="176" name="Google Shape;176;p19"/>
          <p:cNvPicPr preferRelativeResize="0"/>
          <p:nvPr/>
        </p:nvPicPr>
        <p:blipFill>
          <a:blip r:embed="rId4">
            <a:alphaModFix/>
          </a:blip>
          <a:stretch>
            <a:fillRect/>
          </a:stretch>
        </p:blipFill>
        <p:spPr>
          <a:xfrm>
            <a:off x="5794176" y="1460250"/>
            <a:ext cx="3197425" cy="243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Travelling Salesman combined with Genetic Algorithms</a:t>
            </a:r>
            <a:endParaRPr/>
          </a:p>
        </p:txBody>
      </p:sp>
      <p:sp>
        <p:nvSpPr>
          <p:cNvPr id="182" name="Google Shape;182;p20"/>
          <p:cNvSpPr txBox="1"/>
          <p:nvPr>
            <p:ph idx="1" type="body"/>
          </p:nvPr>
        </p:nvSpPr>
        <p:spPr>
          <a:xfrm>
            <a:off x="49500" y="1553100"/>
            <a:ext cx="2850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Genetic Algorithms are a great idea!</a:t>
            </a:r>
            <a:endParaRPr/>
          </a:p>
          <a:p>
            <a:pPr indent="0" lvl="0" marL="0" rtl="0" algn="l">
              <a:spcBef>
                <a:spcPts val="1600"/>
              </a:spcBef>
              <a:spcAft>
                <a:spcPts val="0"/>
              </a:spcAft>
              <a:buNone/>
            </a:pPr>
            <a:r>
              <a:rPr lang="en"/>
              <a:t>And we wait…</a:t>
            </a:r>
            <a:r>
              <a:rPr lang="en"/>
              <a:t> and wait .. and wait…</a:t>
            </a:r>
            <a:endParaRPr/>
          </a:p>
          <a:p>
            <a:pPr indent="0" lvl="0" marL="0" rtl="0" algn="l">
              <a:spcBef>
                <a:spcPts val="1600"/>
              </a:spcBef>
              <a:spcAft>
                <a:spcPts val="0"/>
              </a:spcAft>
              <a:buNone/>
            </a:pPr>
            <a:r>
              <a:rPr lang="en"/>
              <a:t>So far we have shaved 1000 miles in about 4 hours. This is not looking good.</a:t>
            </a:r>
            <a:endParaRPr/>
          </a:p>
          <a:p>
            <a:pPr indent="0" lvl="0" marL="0" rtl="0" algn="l">
              <a:spcBef>
                <a:spcPts val="1600"/>
              </a:spcBef>
              <a:spcAft>
                <a:spcPts val="0"/>
              </a:spcAft>
              <a:buNone/>
            </a:pPr>
            <a:r>
              <a:rPr lang="en"/>
              <a:t>What if a package was cancelled?</a:t>
            </a:r>
            <a:endParaRPr/>
          </a:p>
          <a:p>
            <a:pPr indent="0" lvl="0" marL="0" rtl="0" algn="l">
              <a:spcBef>
                <a:spcPts val="1600"/>
              </a:spcBef>
              <a:spcAft>
                <a:spcPts val="0"/>
              </a:spcAft>
              <a:buNone/>
            </a:pPr>
            <a:r>
              <a:rPr lang="en"/>
              <a:t>What if a road was blocked?</a:t>
            </a:r>
            <a:endParaRPr/>
          </a:p>
          <a:p>
            <a:pPr indent="0" lvl="0" marL="0" rtl="0" algn="l">
              <a:spcBef>
                <a:spcPts val="1600"/>
              </a:spcBef>
              <a:spcAft>
                <a:spcPts val="1600"/>
              </a:spcAft>
              <a:buNone/>
            </a:pPr>
            <a:r>
              <a:rPr lang="en"/>
              <a:t>We don’t have time for any sort of recalculation with this approach.</a:t>
            </a:r>
            <a:endParaRPr/>
          </a:p>
        </p:txBody>
      </p:sp>
      <p:pic>
        <p:nvPicPr>
          <p:cNvPr id="183" name="Google Shape;183;p20"/>
          <p:cNvPicPr preferRelativeResize="0"/>
          <p:nvPr/>
        </p:nvPicPr>
        <p:blipFill>
          <a:blip r:embed="rId3">
            <a:alphaModFix/>
          </a:blip>
          <a:stretch>
            <a:fillRect/>
          </a:stretch>
        </p:blipFill>
        <p:spPr>
          <a:xfrm>
            <a:off x="3052500" y="1460250"/>
            <a:ext cx="2538250" cy="1923050"/>
          </a:xfrm>
          <a:prstGeom prst="rect">
            <a:avLst/>
          </a:prstGeom>
          <a:noFill/>
          <a:ln>
            <a:noFill/>
          </a:ln>
        </p:spPr>
      </p:pic>
      <p:pic>
        <p:nvPicPr>
          <p:cNvPr id="184" name="Google Shape;184;p20"/>
          <p:cNvPicPr preferRelativeResize="0"/>
          <p:nvPr/>
        </p:nvPicPr>
        <p:blipFill>
          <a:blip r:embed="rId4">
            <a:alphaModFix/>
          </a:blip>
          <a:stretch>
            <a:fillRect/>
          </a:stretch>
        </p:blipFill>
        <p:spPr>
          <a:xfrm>
            <a:off x="3052500" y="3458100"/>
            <a:ext cx="2581550" cy="1572100"/>
          </a:xfrm>
          <a:prstGeom prst="rect">
            <a:avLst/>
          </a:prstGeom>
          <a:noFill/>
          <a:ln>
            <a:noFill/>
          </a:ln>
        </p:spPr>
      </p:pic>
      <p:sp>
        <p:nvSpPr>
          <p:cNvPr id="185" name="Google Shape;185;p20"/>
          <p:cNvSpPr txBox="1"/>
          <p:nvPr/>
        </p:nvSpPr>
        <p:spPr>
          <a:xfrm>
            <a:off x="5850450" y="1399500"/>
            <a:ext cx="2813400" cy="28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will not do!</a:t>
            </a:r>
            <a:endParaRPr>
              <a:solidFill>
                <a:srgbClr val="FFFFFF"/>
              </a:solidFill>
            </a:endParaRPr>
          </a:p>
          <a:p>
            <a:pPr indent="0" lvl="0" marL="0" rtl="0" algn="l">
              <a:spcBef>
                <a:spcPts val="0"/>
              </a:spcBef>
              <a:spcAft>
                <a:spcPts val="0"/>
              </a:spcAft>
              <a:buNone/>
            </a:pPr>
            <a:r>
              <a:rPr lang="en">
                <a:solidFill>
                  <a:srgbClr val="FFFFFF"/>
                </a:solidFill>
              </a:rPr>
              <a:t>We need a better approach that can find an answer with reasonable speed.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To accomplish this we need to ask why is this taking so long? And Can we go any faster?</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What do you all think?</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a:t>
            </a:r>
            <a:endParaRPr/>
          </a:p>
        </p:txBody>
      </p:sp>
      <p:sp>
        <p:nvSpPr>
          <p:cNvPr id="191" name="Google Shape;191;p21"/>
          <p:cNvSpPr txBox="1"/>
          <p:nvPr>
            <p:ph idx="1" type="body"/>
          </p:nvPr>
        </p:nvSpPr>
        <p:spPr>
          <a:xfrm>
            <a:off x="1297500" y="1567550"/>
            <a:ext cx="70389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this, if you have say 50, 100, or 150  points on some map, then travelling salesman is really fast with that kind of solution. We can generate things like this:</a:t>
            </a:r>
            <a:endParaRPr/>
          </a:p>
          <a:p>
            <a:pPr indent="0" lvl="0" marL="0" rtl="0" algn="l">
              <a:spcBef>
                <a:spcPts val="1600"/>
              </a:spcBef>
              <a:spcAft>
                <a:spcPts val="1600"/>
              </a:spcAft>
              <a:buNone/>
            </a:pPr>
            <a:r>
              <a:t/>
            </a:r>
            <a:endParaRPr/>
          </a:p>
        </p:txBody>
      </p:sp>
      <p:pic>
        <p:nvPicPr>
          <p:cNvPr id="192" name="Google Shape;192;p21"/>
          <p:cNvPicPr preferRelativeResize="0"/>
          <p:nvPr/>
        </p:nvPicPr>
        <p:blipFill>
          <a:blip r:embed="rId3">
            <a:alphaModFix/>
          </a:blip>
          <a:stretch>
            <a:fillRect/>
          </a:stretch>
        </p:blipFill>
        <p:spPr>
          <a:xfrm>
            <a:off x="129850" y="2153350"/>
            <a:ext cx="2632952" cy="2239725"/>
          </a:xfrm>
          <a:prstGeom prst="rect">
            <a:avLst/>
          </a:prstGeom>
          <a:noFill/>
          <a:ln>
            <a:noFill/>
          </a:ln>
        </p:spPr>
      </p:pic>
      <p:pic>
        <p:nvPicPr>
          <p:cNvPr id="193" name="Google Shape;193;p21"/>
          <p:cNvPicPr preferRelativeResize="0"/>
          <p:nvPr/>
        </p:nvPicPr>
        <p:blipFill>
          <a:blip r:embed="rId4">
            <a:alphaModFix/>
          </a:blip>
          <a:stretch>
            <a:fillRect/>
          </a:stretch>
        </p:blipFill>
        <p:spPr>
          <a:xfrm>
            <a:off x="2887702" y="2153350"/>
            <a:ext cx="2421723" cy="2239725"/>
          </a:xfrm>
          <a:prstGeom prst="rect">
            <a:avLst/>
          </a:prstGeom>
          <a:noFill/>
          <a:ln>
            <a:noFill/>
          </a:ln>
        </p:spPr>
      </p:pic>
      <p:sp>
        <p:nvSpPr>
          <p:cNvPr id="194" name="Google Shape;194;p21"/>
          <p:cNvSpPr txBox="1"/>
          <p:nvPr/>
        </p:nvSpPr>
        <p:spPr>
          <a:xfrm>
            <a:off x="5576325" y="2344525"/>
            <a:ext cx="2760000" cy="24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sort of operation literally takes seconds.</a:t>
            </a:r>
            <a:endParaRPr>
              <a:solidFill>
                <a:srgbClr val="FFFFFF"/>
              </a:solidFill>
            </a:endParaRPr>
          </a:p>
          <a:p>
            <a:pPr indent="0" lvl="0" marL="0" rtl="0" algn="l">
              <a:spcBef>
                <a:spcPts val="0"/>
              </a:spcBef>
              <a:spcAft>
                <a:spcPts val="0"/>
              </a:spcAft>
              <a:buNone/>
            </a:pPr>
            <a:r>
              <a:rPr lang="en">
                <a:solidFill>
                  <a:srgbClr val="FFFFFF"/>
                </a:solidFill>
              </a:rPr>
              <a:t>Is it the best?</a:t>
            </a:r>
            <a:endParaRPr>
              <a:solidFill>
                <a:srgbClr val="FFFFFF"/>
              </a:solidFill>
            </a:endParaRPr>
          </a:p>
          <a:p>
            <a:pPr indent="0" lvl="0" marL="0" rtl="0" algn="l">
              <a:spcBef>
                <a:spcPts val="0"/>
              </a:spcBef>
              <a:spcAft>
                <a:spcPts val="0"/>
              </a:spcAft>
              <a:buNone/>
            </a:pPr>
            <a:r>
              <a:rPr lang="en">
                <a:solidFill>
                  <a:srgbClr val="FFFFFF"/>
                </a:solidFill>
              </a:rPr>
              <a:t>	Probably not,</a:t>
            </a:r>
            <a:endParaRPr>
              <a:solidFill>
                <a:srgbClr val="FFFFFF"/>
              </a:solidFill>
            </a:endParaRPr>
          </a:p>
          <a:p>
            <a:pPr indent="0" lvl="0" marL="0" rtl="0" algn="l">
              <a:spcBef>
                <a:spcPts val="0"/>
              </a:spcBef>
              <a:spcAft>
                <a:spcPts val="0"/>
              </a:spcAft>
              <a:buNone/>
            </a:pPr>
            <a:r>
              <a:rPr lang="en">
                <a:solidFill>
                  <a:srgbClr val="FFFFFF"/>
                </a:solidFill>
              </a:rPr>
              <a:t>But it is much better than randomly guessing, and it is probably faster than and more efficient that something we could do ourselves.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And that is the goal!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